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9" r:id="rId11"/>
    <p:sldId id="272" r:id="rId12"/>
    <p:sldId id="270" r:id="rId13"/>
    <p:sldId id="271" r:id="rId14"/>
    <p:sldId id="273" r:id="rId15"/>
    <p:sldId id="274" r:id="rId16"/>
    <p:sldId id="262" r:id="rId17"/>
    <p:sldId id="263" r:id="rId18"/>
    <p:sldId id="265" r:id="rId19"/>
    <p:sldId id="26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cer1516" initials="A" lastIdx="1" clrIdx="0">
    <p:extLst>
      <p:ext uri="{19B8F6BF-5375-455C-9EA6-DF929625EA0E}">
        <p15:presenceInfo xmlns:p15="http://schemas.microsoft.com/office/powerpoint/2012/main" userId="Acer1516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1043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671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7569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2056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3656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8117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0221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0675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8232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0638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3489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5735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412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58554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92781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3772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1626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F7E2C-EA51-4112-BF2D-84227B337F53}" type="datetimeFigureOut">
              <a:rPr lang="uk-UA" smtClean="0"/>
              <a:t>13.10.2026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33BAB-EF33-48AF-BEB8-6C3F6564D72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81617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C27CD1-CB26-4415-A532-13330F7A2C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6073" y="3221317"/>
            <a:ext cx="9144000" cy="23876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Звіт керівника закладу</a:t>
            </a:r>
            <a:b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УПШ «Веселка» </a:t>
            </a:r>
            <a:b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Гебур</a:t>
            </a:r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З.Б.</a:t>
            </a:r>
            <a:b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2025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/2026 </a:t>
            </a:r>
            <a:r>
              <a:rPr lang="uk-UA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н.р</a:t>
            </a:r>
            <a:r>
              <a:rPr lang="uk-UA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9076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2BA1C7-80EF-4138-94BB-FB56F7BC2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011" y="212211"/>
            <a:ext cx="9928412" cy="830076"/>
          </a:xfrm>
        </p:spPr>
        <p:txBody>
          <a:bodyPr>
            <a:norm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1.Загальні відомості про навчальний заклад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05F279-004B-44A5-A8B7-35DE423A4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3011" y="1226436"/>
            <a:ext cx="10725592" cy="4898087"/>
          </a:xfrm>
        </p:spPr>
        <p:txBody>
          <a:bodyPr>
            <a:norm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Ужгородська початкова школа «Веселка»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Ужгородської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Закарпатської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-8,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дошкільних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груп-5,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/100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ліцензовані місця)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учнів у навчальному закладі – 260 та 119 вихованців у ДВ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роботи навчального закладу: ДВ з 7:30 по 18:30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Школа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 з 8:30 по 18:00</a:t>
            </a:r>
          </a:p>
        </p:txBody>
      </p:sp>
    </p:spTree>
    <p:extLst>
      <p:ext uri="{BB962C8B-B14F-4D97-AF65-F5344CB8AC3E}">
        <p14:creationId xmlns:p14="http://schemas.microsoft.com/office/powerpoint/2010/main" val="1280605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F900E3-BBBE-41A5-A21E-B84D95376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62" y="295788"/>
            <a:ext cx="10143931" cy="1478570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2.Матеріально-технічна база навчального закладу</a:t>
            </a:r>
            <a:endParaRPr lang="uk-UA" sz="28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CE523D0-9093-4C24-BEB4-5CE78C2438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24034" y="1199379"/>
            <a:ext cx="10414931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площа закладу -1580м²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загальна площа території закладу – 1,5 га</a:t>
            </a:r>
            <a:endParaRPr kumimoji="0" lang="uk-UA" alt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територія і приміщення закладу відповідають санітарно-      гігієнічним нормам на 95</a:t>
            </a:r>
            <a:r>
              <a:rPr kumimoji="0" lang="en-US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(виключенням є харчоблок та басейн, які потребують капітального ремонту)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матеріально – технічна база закладу оновлюється щорічно.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еріодично здійснюються поточні ремонти, або ремонти по    усуненню аварійних ситуацій.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 на 100</a:t>
            </a:r>
            <a:r>
              <a:rPr kumimoji="0" lang="en-US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дотримується</a:t>
            </a:r>
            <a:r>
              <a:rPr kumimoji="0" lang="en-US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 охорони праці та безпеки життєдіяльності. </a:t>
            </a:r>
          </a:p>
        </p:txBody>
      </p:sp>
    </p:spTree>
    <p:extLst>
      <p:ext uri="{BB962C8B-B14F-4D97-AF65-F5344CB8AC3E}">
        <p14:creationId xmlns:p14="http://schemas.microsoft.com/office/powerpoint/2010/main" val="94480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8C05BC-6EB9-4AB7-B206-A4C46118D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770" y="137219"/>
            <a:ext cx="9776460" cy="838835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закладу: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EE71900-9F35-4F9B-9E33-D54AE126CE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519327" y="556637"/>
            <a:ext cx="9534698" cy="621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кількісний склад працівників навчального закладу 79 загальна кількість</a:t>
            </a: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/41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педагогічний працівник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якісний склад педагогічних працівників: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 займаній посаді – 3;</a:t>
            </a:r>
            <a:endParaRPr kumimoji="0" lang="uk-UA" altLang="uk-UA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спеціалістів - 7;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пеціалістів </a:t>
            </a:r>
            <a:r>
              <a:rPr kumimoji="0" lang="en-US" altLang="uk-UA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 – 6;</a:t>
            </a:r>
            <a:endParaRPr kumimoji="0" lang="uk-UA" altLang="uk-UA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пеціалістів </a:t>
            </a:r>
            <a:r>
              <a:rPr kumimoji="0" lang="en-US" altLang="uk-UA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 – 6;</a:t>
            </a:r>
            <a:endParaRPr kumimoji="0" lang="uk-UA" altLang="uk-UA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пеціалістів 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вищої</a:t>
            </a:r>
            <a:r>
              <a:rPr kumimoji="0" lang="en-US" altLang="uk-UA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 – 19;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тарший вчитель – 8;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вчитель методист – 3.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 вік педагогічних працівників закладу 45-55р.</a:t>
            </a:r>
            <a:endParaRPr kumimoji="0" lang="uk-UA" altLang="uk-UA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проходження педагогічними працівниками курсів підвищення кваліфікації (відповідно до Положення про атестацію).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акансії: 2 вихователя ДВ, практичний психолог ДВ, технічний персонал, працівники кухні.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alt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9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492DD-BA72-4A1F-A2D3-B07CE6E95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6460" cy="5340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харчування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навчальному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06B07DE-D551-4D8C-AE11-80F923C13A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25071" y="1397675"/>
            <a:ext cx="10340788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ДВ- харчування вихованців </a:t>
            </a:r>
            <a:r>
              <a:rPr kumimoji="0" lang="uk-UA" altLang="uk-UA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трьохразове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забезпечується харчоблоком;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кола </a:t>
            </a: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ст. – </a:t>
            </a:r>
            <a:r>
              <a:rPr lang="uk-UA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трьохразове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alt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кейтеринг</a:t>
            </a: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uk-UA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риміщення харчоблоку та кухонне обладнання потребує капітального ремонту та заміни.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кадрове забезпечення харчоблоку (критична нестача кваліфікованих поварів);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забезпечення харчуванням учнів пільгових категорій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(згідно чинного законодавства).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наявність приписів </a:t>
            </a:r>
            <a:r>
              <a:rPr kumimoji="0" lang="uk-UA" altLang="uk-UA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Держпродспоживслужби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виконання цих приписів  (відсутні).</a:t>
            </a:r>
          </a:p>
        </p:txBody>
      </p:sp>
    </p:spTree>
    <p:extLst>
      <p:ext uri="{BB962C8B-B14F-4D97-AF65-F5344CB8AC3E}">
        <p14:creationId xmlns:p14="http://schemas.microsoft.com/office/powerpoint/2010/main" val="3052572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ECF28-39D6-455B-92C1-4E9D5BDFA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064" y="472701"/>
            <a:ext cx="10573871" cy="4806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Навчально-виховна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у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навчальному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F1EDB14-6990-4D4E-AFA4-0E494D204E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322294" y="1243786"/>
            <a:ext cx="10419229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форми роботи з педагогічними працівниками;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з молодими спеціалістами;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підвищення фахового рівня педагогічних працівників;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використання сучасних наукових психолого-педагогічних досягнень, </a:t>
            </a:r>
            <a:endParaRPr kumimoji="0" lang="en-US" altLang="uk-UA" sz="2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інноваційних технологій під час проведення навчально-виховного процесу;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виявлення, вивчення, узагальнення та впровадження перспективного педагогічного досвіду;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програмно-методичне забезпечення навчально-виховного процесу;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використання новітніх технологій у роботі з учнями. </a:t>
            </a:r>
          </a:p>
        </p:txBody>
      </p:sp>
    </p:spTree>
    <p:extLst>
      <p:ext uri="{BB962C8B-B14F-4D97-AF65-F5344CB8AC3E}">
        <p14:creationId xmlns:p14="http://schemas.microsoft.com/office/powerpoint/2010/main" val="463162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A4D36F0-594E-448A-9A08-F350F8742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072" y="338569"/>
            <a:ext cx="11021292" cy="6519431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uk-UA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Навчально-виховна робота: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методична та організаційна робота з педагогічними працівниками базується на сучасному підході до підвищення кваліфікації. Основний акцент робиться на інтерактивних та практико-орієнтованих формах навчання.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457200" algn="just">
              <a:lnSpc>
                <a:spcPct val="120000"/>
              </a:lnSpc>
              <a:spcBef>
                <a:spcPts val="0"/>
              </a:spcBef>
            </a:pPr>
            <a:r>
              <a:rPr lang="uk-UA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 роботи з педколективом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Колективні та групові форми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Педагогічні ради у форматі тренінгів — традиційні засідання замінені активною командною роботою. Вчителі опрацьовують актуальні теми (наприклад, протидія </a:t>
            </a:r>
            <a:r>
              <a:rPr lang="uk-UA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булінгу</a:t>
            </a: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методи виховання) через гру, вправи та тренінгові методики.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об'єднання вчителів та вихователів — профільні групи для обговорення нових державних стандартів початкової освіти, обміну досвідом та планування навчальних періодів.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 творчих здобутків — публічний захист власного педагогічного досвіду, портфоліо та напрацювань вчителями, які проходять планову чи позачергову атестацію.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Спільні майстер-класи та воркшопи — практичні заняття для освоєння нових цифрових інструментів, інтерактивних </a:t>
            </a:r>
            <a:r>
              <a:rPr lang="uk-UA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</a:t>
            </a: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технологій безпечного освітнього простору.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Індивідуальні форми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Атестація та сертифікація — індивідуальний супровід професійного зростання кожного вчителя відповідно до чинного Положення про атестацію педагогічних працівників.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Консультування та наставництво — допомога методистів та досвідчених педагогів молодим спеціалістам в адаптації до освітнього процесу та веденні шкільної документації.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Самоосвіта — індивідуальна робота вчителів над обраною науково-методичною темою, проходження онлайн-курсів (на платформах </a:t>
            </a:r>
            <a:r>
              <a:rPr lang="uk-UA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EdEra</a:t>
            </a: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Prometheus</a:t>
            </a: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тощо) та </a:t>
            </a:r>
            <a:r>
              <a:rPr lang="uk-UA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вебінарів</a:t>
            </a: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Форми взаємодії у межах безпеки та цивільного захисту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Інструктажі та практичні безпекові сесії — навчання колективу алгоритмам дій під час повітряних </a:t>
            </a:r>
            <a:r>
              <a:rPr lang="uk-UA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тривог</a:t>
            </a: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правил пожежної безпеки, першої </a:t>
            </a:r>
            <a:r>
              <a:rPr lang="uk-UA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домедичної</a:t>
            </a:r>
            <a:r>
              <a:rPr lang="uk-UA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допомоги та організації Днів цивільного захисту в школі.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00198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873B0A8-8BEF-4D02-BBC0-03EE39762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253" y="107660"/>
            <a:ext cx="11464638" cy="666259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Робота з молодими спеціалістами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Наставництво (</a:t>
            </a:r>
            <a:r>
              <a:rPr lang="uk-UA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Менторство</a:t>
            </a: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Закріплення досвідченого педагога — за кожним молодим учителем наказом директора закріплюється викладач-методист або вчитель вищої категорії.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Спільне планування — допомога наставника у складанні календарно-тематичних планів, конспектів уроків та веденні класного журналу.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Взаємовідвідування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уроків — молодий спеціаліст відвідує заняття майстра для вивчення методики, а наставник приходить на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уроки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новачка для аналізу та корекції помилок.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Практичні форми навчання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молодого вчителя — регулярні внутрішні семінари, де розбирають складні питання: від психології першокласників до ведення шкільної документації.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Майстер-класи з цифрової грамотності — навчання роботі з електронними журналами, освітніми платформами та мультимедійним обладнанням школи.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Моделювання уроків — практичні тренінги, де молоді педагоги «програють» фрагменти занять перед колегами, щоб відпрацювати навички утримання уваги класу.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Психолого-педагогічний супровід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Адаптаційні тренінги — заняття зі шкільним психологом для профілактики професійного вигорання та зниження рівня стресу.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Консультації з вирішення конфліктів — розбір реальних кейсів щодо взаємодії з батьками учнів та вирішення суперечок у дитячому колективі.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Стимулювання самоосвіти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портфоліо — допомога у зборі перших професійних досягнень, розробці дидактичних матеріалів та підготовці до майбутньої атестації.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 до курсів — мотивація до проходження актуальних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вебінарів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(наприклад, щодо інклюзивної освіти чи НУШ) на платформах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EdEra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Prometheus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106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E5A0353-EE1F-4BE0-B90C-7174A6A90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386" y="157647"/>
            <a:ext cx="11049001" cy="6154592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Підвищення фахового рівня педпрацівників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 підвищення фахового рівня педагогічних працівників в УПШ «Веселка» побудована на принципах безперервності, індивідуального підходу та практичної орієнтації (відповідно до вимог Нової української школи).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 професійного зростання вчителів та вихователів реалізується через такі напрямки та форми: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Курсова підготовка та офіційне підвищення кваліфікації</a:t>
            </a:r>
            <a:endParaRPr lang="uk-UA" sz="6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Щорічне планування — кожен педагог самостійно обирає траєкторію розвитку, яка затверджується педагогічною радою школи, набираючи щонайменше 30 годин на рік.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Інституційне навчання — проходження планових курсів на базі Закарпатського інституту післядипломної педагогічної освіти (ЗІППО).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Дистанційні платформи — активне використання сертифікованих онлайн-курсів на платформах «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EdEra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Prometheus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Всеосвіта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та «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Супергерої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Fast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sz="6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Внутрішньошкільна</a:t>
            </a: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методична робота</a:t>
            </a:r>
            <a:endParaRPr lang="uk-UA" sz="6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Педагогічні інтерни — практичні сесії всередині закладу, де вчителі діляться досвідом використання інтерактивних панелей, LEGO-технологій.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Професійні спільноти (МО) — засідання методичних об'єднань, де аналізуються нові модельні навчальні програми, критерії оцінювання учнів початкових класів та інструменти формувального оцінювання.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Проєктна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діяльність — участь педагогів у розробці та впровадженні інноваційних освітніх 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проєктів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закладу.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Добровільна сертифікація та атестація</a:t>
            </a:r>
            <a:endParaRPr lang="uk-UA" sz="6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Стимулювання сертифікації — підтримка вчителів, які проходять державну сертифікацію (зовнішнє оцінювання професійних 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компетентностей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що дає право на доплату та зарахування атестації.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Чергова та позачергова атестація — підсумок підвищення кваліфікації педагога, який супроводжується відкритими 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уроками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майстер-класами та звітом про педагогічні здобутки.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Самоосвіта та інформаційна культура</a:t>
            </a:r>
            <a:endParaRPr lang="uk-UA" sz="6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Індивідуальна методична тема — кожен вчитель працює над власною науково-методичною проблемою, яка пов'язана із загальною темою школи (наприклад, розвиток критичного мислення або інклюзивна освіта).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Цифрова компетентність — опанування інструментів для змішаного та дистанційного навчання (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Google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Classroom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Zoom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електронний журнал </a:t>
            </a:r>
            <a:r>
              <a:rPr lang="en-US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HUMAN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 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04724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E65BC8D-C09F-4FB2-834F-182D36C5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781" y="246206"/>
            <a:ext cx="11677074" cy="6246957"/>
          </a:xfrm>
        </p:spPr>
        <p:txBody>
          <a:bodyPr>
            <a:normAutofit fontScale="25000" lnSpcReduction="20000"/>
          </a:bodyPr>
          <a:lstStyle/>
          <a:p>
            <a:pPr>
              <a:spcBef>
                <a:spcPts val="0"/>
              </a:spcBef>
            </a:pP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 сучасних наукових психолого-педагогічних досягнень, інноваційних технологій під час проведення навчально-виховного процесу</a:t>
            </a:r>
            <a:endParaRPr lang="uk-UA" sz="6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 наукових досягнень та інновацій в УПШ «Веселка» спрямоване на 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цифровізацію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навчання, урахування нейропсихології молодших школярів та забезпечення психологічного комфорту (відповідно до стандартів НУШ).</a:t>
            </a:r>
          </a:p>
          <a:p>
            <a:pPr algn="just">
              <a:spcBef>
                <a:spcPts val="0"/>
              </a:spcBef>
            </a:pP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Реалізація цих підходів у навчально-виховному процесі закладу відбувається через такі технології та практики:</a:t>
            </a:r>
          </a:p>
          <a:p>
            <a:pPr algn="just">
              <a:spcBef>
                <a:spcPts val="0"/>
              </a:spcBef>
            </a:pP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Цифрові та мультимедійні технології</a:t>
            </a:r>
            <a:endParaRPr lang="uk-UA" sz="6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Інтерактивні  дошки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використання замість крейди для демонстрації 3D-моделей, анімацій та проведення віртуальних екскурсій.</a:t>
            </a:r>
          </a:p>
          <a:p>
            <a:pPr algn="just">
              <a:spcBef>
                <a:spcPts val="0"/>
              </a:spcBef>
            </a:pPr>
            <a:r>
              <a:rPr lang="uk-UA" sz="6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Гейміфікація</a:t>
            </a: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навчання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застосування платформ </a:t>
            </a:r>
            <a:r>
              <a:rPr lang="uk-UA" sz="6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Kahoot</a:t>
            </a:r>
            <a:r>
              <a:rPr lang="uk-UA" sz="6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!, </a:t>
            </a:r>
            <a:r>
              <a:rPr lang="uk-UA" sz="6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Quizizz</a:t>
            </a:r>
            <a:r>
              <a:rPr lang="uk-UA" sz="6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6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LearningApps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проведення інтерактивних опитувань, тестів та закріплення матеріалу у формі гри.</a:t>
            </a:r>
          </a:p>
          <a:p>
            <a:pPr algn="just">
              <a:spcBef>
                <a:spcPts val="0"/>
              </a:spcBef>
            </a:pP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Електронне середовище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ведення цифрового журналу. </a:t>
            </a:r>
          </a:p>
          <a:p>
            <a:pPr algn="just">
              <a:spcBef>
                <a:spcPts val="0"/>
              </a:spcBef>
            </a:pP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Психолого-педагогічні та </a:t>
            </a:r>
            <a:r>
              <a:rPr lang="uk-UA" sz="6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нейротехнології</a:t>
            </a:r>
            <a:endParaRPr lang="uk-UA" sz="6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Технології ейдетики та мнемотехніки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розвиток пам'яті та образного мислення через асоціації, малюнки-підказки та звукові ряди, що полегшує запам'ятовування віршів і правил.</a:t>
            </a:r>
          </a:p>
          <a:p>
            <a:pPr algn="just">
              <a:spcBef>
                <a:spcPts val="0"/>
              </a:spcBef>
            </a:pPr>
            <a:r>
              <a:rPr lang="uk-UA" sz="6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Нейрогімнастика</a:t>
            </a: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uk-UA" sz="6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кінезіологічні</a:t>
            </a: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вправи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щоденні короткі фізкультхвилинки (між 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уроками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під час них) для покращення 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міжпівкульної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взаємодії головного мозку, зняття втоми та підвищення концентрації.</a:t>
            </a:r>
          </a:p>
          <a:p>
            <a:pPr algn="just">
              <a:spcBef>
                <a:spcPts val="0"/>
              </a:spcBef>
            </a:pP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LEGO-конструювання (6 цеглинок)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застосування методики у початкових класах для розвитку логічного мислення, просторової уяви та командної взаємодії учнів.</a:t>
            </a:r>
          </a:p>
          <a:p>
            <a:pPr algn="just">
              <a:spcBef>
                <a:spcPts val="0"/>
              </a:spcBef>
            </a:pP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Сучасні освітні стратегії</a:t>
            </a:r>
            <a:endParaRPr lang="uk-UA" sz="6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Технологія розвитку критичного мислення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використання методів «Асоціативний кущ», «Кубик 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Блума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Фішбоун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та «Діаграма Венна» для навчання дітей аналізувати інформацію та формувати власну думку.</a:t>
            </a:r>
          </a:p>
          <a:p>
            <a:pPr algn="just">
              <a:spcBef>
                <a:spcPts val="0"/>
              </a:spcBef>
            </a:pPr>
            <a:r>
              <a:rPr lang="uk-UA" sz="6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Проєктний</a:t>
            </a: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метод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організація дослідницьких, творчих та ігрових 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проєктів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(STEM-елементи), де діти самостійно шукають відповіді на практичні життєві питання.</a:t>
            </a:r>
          </a:p>
          <a:p>
            <a:pPr algn="just">
              <a:spcBef>
                <a:spcPts val="0"/>
              </a:spcBef>
            </a:pP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Формувальне оцінювання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оцінювання не результату, а процесу навчання (використання «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Лего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-сигналів», «Світлофора», вербального стимулювання), що знижує рівень тривожності в учнів та мотивує до розвитку.</a:t>
            </a:r>
          </a:p>
          <a:p>
            <a:pPr algn="just">
              <a:spcBef>
                <a:spcPts val="0"/>
              </a:spcBef>
            </a:pPr>
            <a:r>
              <a:rPr lang="uk-UA" sz="6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Рівневе</a:t>
            </a: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оцінювання - 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 визначення рівня засвоєння знань на основі чітких критеріїв, де кожен рівень відповідає певним навчальним досягненням: від початкового до високого. Вона фокусується не лише на запам’ятовуванні фактів, а й на вмінні застосовувати знання на практиці, що є базовим стандартом у НУШ.</a:t>
            </a:r>
          </a:p>
          <a:p>
            <a:pPr algn="just">
              <a:spcBef>
                <a:spcPts val="0"/>
              </a:spcBef>
            </a:pP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uk-UA" sz="6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Здоров'язбережувальні</a:t>
            </a: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психоемоційні інновації</a:t>
            </a:r>
            <a:endParaRPr lang="uk-UA" sz="6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uk-UA" sz="6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Кольоротерапія</a:t>
            </a: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арт-терапія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використання елементів малювання, ліплення та 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казкотерапії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уроках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мистецтва та у виховній роботі для зняття психоемоційного напруження.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94908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0DC0894-3C44-4C72-B98E-256E3D7E8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894" y="636494"/>
            <a:ext cx="10381130" cy="5656730"/>
          </a:xfrm>
        </p:spPr>
        <p:txBody>
          <a:bodyPr>
            <a:normAutofit fontScale="85000" lnSpcReduction="20000"/>
          </a:bodyPr>
          <a:lstStyle/>
          <a:p>
            <a:pPr algn="just">
              <a:spcBef>
                <a:spcPts val="0"/>
              </a:spcBef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Сучасні освітні стратегії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Технологія розвитку критичного мислення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використання методів «Асоціативний кущ», «Кубик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Блума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Фішбоун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та «Діаграма Венна» для навчання дітей аналізувати інформацію та формувати власну думку.</a:t>
            </a:r>
          </a:p>
          <a:p>
            <a:pPr algn="just">
              <a:spcBef>
                <a:spcPts val="0"/>
              </a:spcBef>
            </a:pPr>
            <a:r>
              <a:rPr lang="uk-UA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Проєктний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метод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організація дослідницьких, творчих та ігрових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проєктів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(STEM-елементи), де діти самостійно шукають відповіді на практичні життєві питання.</a:t>
            </a:r>
          </a:p>
          <a:p>
            <a:pPr algn="just">
              <a:spcBef>
                <a:spcPts val="0"/>
              </a:spcBef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Формувальне оцінювання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оцінювання не результату, а процесу навчання (використання «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Лего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-сигналів», «Світлофора», вербального стимулювання), що знижує рівень тривожності в учнів та мотивує до розвитку.</a:t>
            </a:r>
          </a:p>
          <a:p>
            <a:pPr algn="just">
              <a:spcBef>
                <a:spcPts val="0"/>
              </a:spcBef>
            </a:pPr>
            <a:r>
              <a:rPr lang="uk-UA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Рівневе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оцінювання - 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 визначення рівня засвоєння знань на основі чітких критеріїв, де кожен рівень відповідає певним навчальним досягненням: від початкового до високого. Вона фокусується не лише на запам’ятовуванні фактів, а й на вмінні застосовувати знання на практиці, що є базовим стандартом у НУШ.</a:t>
            </a:r>
          </a:p>
          <a:p>
            <a:pPr algn="just">
              <a:spcBef>
                <a:spcPts val="0"/>
              </a:spcBef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uk-UA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Здоров'язбережувальні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психоемоційні інновації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uk-UA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Кольоротерапія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арт-терапія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використання елементів малювання, ліплення та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казкотерапії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уроках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мистецтва та у виховній роботі для зняття психоемоційного напруження.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09555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5CE82B7-2EA9-498C-9780-57DF23C35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709" y="320098"/>
            <a:ext cx="10956636" cy="6283902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Виявлення, вивчення, узагальнення та впровадження перспективного педагогічного досвіду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 роботи з перспективним педагогічним досвідом (ППД) в Ужгородській початковій школі «Веселка» є циклічним та системним. Адміністрація та методична рада закладу координують кожен етап, щоб інноваційні знахідки окремих учителів ставали практичним інструментом для всього колективу.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Виявлення досвіду (Діагностика)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 результативності навчання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відстеження динаміки успішності та розвитку 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компетентностей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учнів у конкретного педагога.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Відвідування занять адміністрацією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фіксація нестандартних методичних прийомів, авторських дидактичних матеріалів чи ефективного використання ІКТ під час уроків та виховних заходів.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Самодіагностика та анкетування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самоаналіз  педагогів для виявлення нових успішних практик, які вони самостійно розробили чи адаптували.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Вивчення досвіду (Аналітика)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Тематичний моніторинг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відвідування системи уроків та виховних заходів (від 3 до 5 занять) для підтвердження того, що високі результати є стабільними, а не випадковими.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Психолого-педагогічна експертиза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залучення шкільного психолога для оцінки впливу методики на емоційний стан учнів, рівень їхньої стомлюваності та мотивації.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Експертиза методичного об'єднання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перевірка досвіду колегами на відповідність принципам НУШ, актуальності та науковості.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Впровадження досвіду (Практика)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Панорама відкритих уроків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проведення автором досвіду серії показових занять, майстер-класів або тренінгів для колег УПШ «Веселка».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Взаємовідвідування</a:t>
            </a:r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адаптація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інтеграція вивчених елементів досвіду іншими вчителями у власну практику з обов'язковим обговоренням результатів на методичних об'єднаннях.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1712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CFD5E73-F976-4EA5-BEB1-7A3989D6D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309" y="310861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uk-UA" sz="9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Програмно-методичне забезпечення </a:t>
            </a:r>
            <a:endParaRPr lang="uk-UA" sz="9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uk-UA" sz="6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Програмно-методичне забезпечення (ПМЗ)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УПШ «Веселка» є фундаментом для реалізації Державного стандарту початкової освіти та концепції НУШ. Воно гарантує правову та дидактичну відповідність навчального процесу сучасним вимогам.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Нормативно-програмне забезпечення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Освітня програма закладу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затверджений педрадою документ, створений на основі Типових освітніх програм (під керівництвом  О. Шияна, та «Інтелект України», з 2026 р. вводиться </a:t>
            </a:r>
            <a:r>
              <a:rPr lang="uk-UA" sz="6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експерементальна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програма ОДМ для 2-А).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Календарно-тематичне планування (КТП)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індивідуальні плани вчителів, які розробляються на кожне півріччя з урахуванням принципу академічної свободи педагога та специфіки класу.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Навчально-методична література та дидактичні матеріали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Підручники та посібники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забезпечення учнів друкованими та електронними підручниками, які пройшли конкурсний відбір МОН України та мають відповідні грифи.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6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Робочі та діагностичні зошити</a:t>
            </a:r>
            <a:r>
              <a:rPr lang="uk-UA" sz="6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використання ліцензованих друкованих матеріалів для поточного, тематичного та формувального оцінювання.</a:t>
            </a:r>
            <a:endParaRPr lang="uk-UA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31814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8A41D07-1551-4DAB-93E3-55214811A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118" y="178640"/>
            <a:ext cx="9905999" cy="3541714"/>
          </a:xfrm>
        </p:spPr>
        <p:txBody>
          <a:bodyPr>
            <a:normAutofit fontScale="25000" lnSpcReduction="20000"/>
          </a:bodyPr>
          <a:lstStyle/>
          <a:p>
            <a:r>
              <a:rPr lang="uk-UA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uk-UA" sz="7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Цифрове та електронне ПМЗ</a:t>
            </a:r>
            <a:endParaRPr lang="uk-UA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7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Електронні освітні ресурси (ЕОР)</a:t>
            </a:r>
            <a:r>
              <a:rPr lang="uk-UA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використання мультимедійних підручників, відеоматеріалів, інтерактивних плакатів та ліцензійного програмного забезпечення.</a:t>
            </a:r>
            <a:endParaRPr lang="uk-UA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7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Цифрова екосистема школи</a:t>
            </a:r>
            <a:r>
              <a:rPr lang="uk-UA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функціонування електронного журналу та щоденників, які забезпечують прозорий зв'язок між програмою, вчителем, учнем та батьками.</a:t>
            </a:r>
            <a:endParaRPr lang="uk-UA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7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Методичний супровід та інвентаризація</a:t>
            </a:r>
            <a:endParaRPr lang="uk-UA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7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Експертиза та затвердження</a:t>
            </a:r>
            <a:r>
              <a:rPr lang="uk-UA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обов'язковий розгляд та схвалення педагогічною радою закладу всіх варіативних програм, гурткових курсів та індивідуальних планів супроводу для дітей з ООП.</a:t>
            </a:r>
            <a:endParaRPr lang="uk-UA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9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Використання новітніх технологій</a:t>
            </a:r>
            <a:endParaRPr lang="uk-UA" sz="9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 новітніх технологій в УПШ «Веселка» спрямоване на </a:t>
            </a:r>
            <a:r>
              <a:rPr lang="uk-UA" sz="7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цифровізацію</a:t>
            </a:r>
            <a:r>
              <a:rPr lang="uk-UA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освітнього простору, автоматизацію управління закладом та впровадження інноваційних </a:t>
            </a:r>
            <a:r>
              <a:rPr lang="uk-UA" sz="7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методик</a:t>
            </a:r>
            <a:r>
              <a:rPr lang="uk-UA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навчання. </a:t>
            </a:r>
            <a:endParaRPr lang="uk-UA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7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Інтерактивні та мультимедійні технології в класах</a:t>
            </a:r>
            <a:endParaRPr lang="uk-UA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Мультимедійні дошки, телевізори, комп’ютери, принтери, сканери.</a:t>
            </a:r>
            <a:endParaRPr lang="uk-UA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7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Технологія </a:t>
            </a:r>
            <a:r>
              <a:rPr lang="uk-UA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QR-кодів,— контрольоване використання смартфонів на </a:t>
            </a:r>
            <a:r>
              <a:rPr lang="uk-UA" sz="7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уроках</a:t>
            </a:r>
            <a:r>
              <a:rPr lang="uk-UA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швидкого сканування виконання квестів та тестів.</a:t>
            </a:r>
            <a:endParaRPr lang="uk-UA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79235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9334BB3-40B7-482E-A11F-7ECA5E51A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4364" y="2357064"/>
            <a:ext cx="9905999" cy="3541714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uk-UA" sz="7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Елементи STEM-освіти </a:t>
            </a:r>
            <a:endParaRPr lang="uk-UA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7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LEGO-технології</a:t>
            </a:r>
            <a:r>
              <a:rPr lang="uk-UA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використання конструкторів не лише як дидактичного матеріалу НУШ «6 цеглинок», а й як бази для перших кроків у конструюванні, моделюванні та просторовому орієнтуванні. </a:t>
            </a:r>
            <a:endParaRPr lang="uk-UA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7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Технології електронного менеджменту закладу</a:t>
            </a:r>
            <a:endParaRPr lang="uk-UA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7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Електронні журнали та щоденники</a:t>
            </a:r>
            <a:r>
              <a:rPr lang="uk-UA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часткова відмова від паперового документообігу, автоматичний підрахунок відвідуваності, виставлення оцінок та миттєве інформування батьків про успішність і зауваження в режимі реального часу.</a:t>
            </a:r>
            <a:endParaRPr lang="uk-UA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7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Внутрішні комунікаційні канали</a:t>
            </a:r>
            <a:r>
              <a:rPr lang="uk-UA" sz="7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використання закритих чатів та корпоративної пошти для швидкого обміну методичною інформацією, оголошеннями та планами роботи між адміністрацією та педколективом.</a:t>
            </a:r>
            <a:endParaRPr lang="uk-UA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7200" b="1" dirty="0">
                <a:solidFill>
                  <a:srgbClr val="2F549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4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21D475-4B75-4181-8516-8A12C9E93F5C}"/>
              </a:ext>
            </a:extLst>
          </p:cNvPr>
          <p:cNvSpPr txBox="1"/>
          <p:nvPr/>
        </p:nvSpPr>
        <p:spPr>
          <a:xfrm>
            <a:off x="1573305" y="672895"/>
            <a:ext cx="96370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Хмарні сервіси та платформи онлайн-навчання</a:t>
            </a:r>
          </a:p>
          <a:p>
            <a:pPr algn="just"/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Ігрові навчальні сервіси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інтеграція платформ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Kahoot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!,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Quizizz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Wordwall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uk-UA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LearningApps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проведення миттєвих опитувань, формувального оцінювання та закріплення матеріалу через гру.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363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CC6EEB-687F-4F6E-9444-0B4B4028D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навчальному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47027C-EF0A-4E91-87A6-D5A5B3664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навчально-виховного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зрізи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атестація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т.д.).</a:t>
            </a:r>
          </a:p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система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з кадрами</a:t>
            </a:r>
          </a:p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батьками,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громадскістю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звернення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засідань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позакласна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робота)</a:t>
            </a:r>
          </a:p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Оприлюднення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закладу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FB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сторінці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569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22B00-73AA-4953-B863-E169E30AB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380" y="0"/>
            <a:ext cx="10683240" cy="473075"/>
          </a:xfrm>
        </p:spPr>
        <p:txBody>
          <a:bodyPr>
            <a:normAutofit fontScale="90000"/>
          </a:bodyPr>
          <a:lstStyle/>
          <a:p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Робота з батьками та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громадськістю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навчальному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608B5B-AEE5-4647-8E9E-6FF0FA9E4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678" y="473075"/>
            <a:ext cx="10683240" cy="525834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Упродовж навчального року робота класних керівників та педагогів початкової школи була спрямована на створення єдиного виховного простору «сім’я – школа». Головна мета взаємодії — забезпечення психологічного комфорту молодших школярів, підвищення педагогічної культури батьків та організація безпечного й ефективного освітнього середовища.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Організаційна робота та взаємодія з батьківськими комітетами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Співпраця з батьківськими комітетами класів будувалася на засадах партнерства, прозорості та взаємодопомоги. Засідання комітетів проводилися систематично (раз на чверть/триместр або за потреби).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заходи: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Установчі збори: «Вибори батьківського активу. Визначення стратегії взаємодії на навчальний рік».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Круглий стіл: «Аналіз матеріально-технічних та безпекових потреб класу під час опалювального сезону та умов воєнного стану».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Засідання комітету: «Організація дозвілля дітей під час канікул: безпека, екскурсії, корисні активності».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Підсумкова зустріч: «Звіт батьківського комітету про виконану роботу та зміцнення матеріальної бази класу за рік».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Психолого-педагогічна освіта батьків 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метою підвищення компетентності батьків у питаннях вікової психології та виховання, класні керівники проводили тематичні лекторії, тренінги та консультації.</a:t>
            </a:r>
          </a:p>
        </p:txBody>
      </p:sp>
    </p:spTree>
    <p:extLst>
      <p:ext uri="{BB962C8B-B14F-4D97-AF65-F5344CB8AC3E}">
        <p14:creationId xmlns:p14="http://schemas.microsoft.com/office/powerpoint/2010/main" val="2859227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896FCED-DD9E-409E-89B9-B66C7705C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5" y="424543"/>
            <a:ext cx="10787744" cy="5486400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Спільні виховні, патріотичні та культурно-масові заходи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 батьків до життєдіяльності класних колективів сприяло згуртуванню сімей та популяризації родинних цінностей.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uk-UA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Благодійні акції та </a:t>
            </a:r>
            <a:r>
              <a:rPr lang="uk-UA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  <a:r>
              <a:rPr lang="uk-UA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Ярмарок до Дня захисників і захисниць України «Разом до Перемоги» (збір коштів для ЗСУ, виготовлення оберегів).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Акція «Святий Миколай мандрує до воїнів» (формування солодких пакунків разом із батьками).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uk-UA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Родинні свята та майстер-класи: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Свято у 1-му класі: «Посвята в першокласники: єдина шкільна родина».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Творча майстерня (2-3 класи): «Різдвяний янгол» (спільне виготовлення декору батьками та дітьми).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Спортивно-розважальна гра (3-4 класи): «Тато, мама, я — козацька сім'я!» до Дня козацтва.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Родинне свято у 4-му класі: «Прощавай, початкова школо, здраствуй, юність!».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Просвітницькі заходи з безпеки: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Єдиний урок безпеки (за участю батьків-військових/ДСНС): «Мінна безпека та правила поведінки під час повітряної тривоги».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uk-UA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Індивідуальна робота та превентивна діяльність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Особлива увага приділялася родинам, які опинилися в складних життєвих обставинах (СЖО), сім'ям ВПО, а також батькам учнів, які мають труднощі в навчанні чи поведінці.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Індивідуальні консультації: «Аналіз причин зниження мотивації до навчання учня/учениці та шляхи їх подолання».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778797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74A94E9-9BE0-4E09-8FA9-AA6937A80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957" y="225424"/>
            <a:ext cx="10515600" cy="5489575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uk-UA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 батьків: «Визначення психологічного клімату в родині та ставлення дитини до школи», «Оцінка роботи закладу та адміністрації батьками», «Оцінка якості харчування».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Оперативне інформування: Щоденна взаємодія через платформу </a:t>
            </a:r>
            <a:r>
              <a:rPr lang="uk-UA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Viber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відвідування та безпекової ситуації, «Запобігання вербуванню»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uk-UA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uk-UA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Результативність роботи за рік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uk-UA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Висновок: 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 системній роботі класних керівників 1–4 класів рівень залученості батьків до освітнього процесу зріс. Батьківські комітети виявили високу активність в організації безпечного простору в укриттях та класах. Спільні благодійні заходи підвищили рівень патріотичного виховання учнів.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Конфліктних ситуацій між закладом освіти та батьківською громадськістю за звітний період не зафіксовано. Взаємодія оцінюється як ефективна та партнерська.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uk-UA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на наступний навчальний рік: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Продовжувати практику психологічної підтримки батьків в умовах воєнного стану (організація тренінгів щодо подолання стресу).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Активніше залучати батьків до профорієнтаційних зустрічей у 4-х </a:t>
            </a:r>
            <a:r>
              <a:rPr lang="uk-UA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классах</a:t>
            </a: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(розповіді про професії батьків).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uk-UA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Удосконалювати цифрові канали комунікації для оперативного зв'язку.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endParaRPr lang="uk-UA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endParaRPr lang="uk-UA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63215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E316E-69BA-4FE8-A689-F4700304A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45719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D1CE82-C1F8-4784-93B9-38CF42300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430306"/>
            <a:ext cx="9905999" cy="5360895"/>
          </a:xfrm>
        </p:spPr>
        <p:txBody>
          <a:bodyPr/>
          <a:lstStyle/>
          <a:p>
            <a:pPr algn="ctr"/>
            <a:endParaRPr lang="uk-UA" dirty="0"/>
          </a:p>
          <a:p>
            <a:pPr algn="ctr"/>
            <a:endParaRPr lang="uk-UA" dirty="0"/>
          </a:p>
          <a:p>
            <a:pPr algn="ctr"/>
            <a:endParaRPr lang="uk-UA" dirty="0"/>
          </a:p>
          <a:p>
            <a:pPr algn="ctr"/>
            <a:endParaRPr lang="uk-UA" dirty="0"/>
          </a:p>
          <a:p>
            <a:pPr algn="ctr"/>
            <a:r>
              <a:rPr lang="uk-UA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14691643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389</TotalTime>
  <Words>3043</Words>
  <Application>Microsoft Office PowerPoint</Application>
  <PresentationFormat>Широкоэкранный</PresentationFormat>
  <Paragraphs>218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Tw Cen MT</vt:lpstr>
      <vt:lpstr>Контур</vt:lpstr>
      <vt:lpstr>Звіт керівника закладу УПШ «Веселка»  Гебур З.Б.  ЗА 2025/2026 н.р.</vt:lpstr>
      <vt:lpstr>1.Загальні відомості про навчальний заклад</vt:lpstr>
      <vt:lpstr>2.Матеріально-технічна база навчального закладу</vt:lpstr>
      <vt:lpstr>3. Кадрове забезпечення навчального закладу:</vt:lpstr>
      <vt:lpstr>4. Організація харчування учнів у навчальному закладі:</vt:lpstr>
      <vt:lpstr>5. Навчально-виховна робота у навчальному  закладі: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6. Управлінська діяльність у навчальному закладі:</vt:lpstr>
      <vt:lpstr>7. Робота з батьками та громадськістю у навчальному закладі: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Щорічний звіт керівника  УПШ «Веселка»  Гебур З.Б.</dc:title>
  <dc:creator>Acer0958</dc:creator>
  <cp:lastModifiedBy>Acer1516</cp:lastModifiedBy>
  <cp:revision>34</cp:revision>
  <dcterms:created xsi:type="dcterms:W3CDTF">2026-06-08T08:54:09Z</dcterms:created>
  <dcterms:modified xsi:type="dcterms:W3CDTF">2026-10-13T07:41:23Z</dcterms:modified>
</cp:coreProperties>
</file>